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24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f0e51be0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2" name="Google Shape;52;g2f0e51be0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f0e51be07f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0" name="Google Shape;60;g2f0e51be07f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f0e51be07f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8" name="Google Shape;68;g2f0e51be07f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f0e51be07f_0_2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5" name="Google Shape;75;g2f0e51be07f_0_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f0e51be07f_0_3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3" name="Google Shape;83;g2f0e51be07f_0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f0e51be07f_0_4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1" name="Google Shape;91;g2f0e51be07f_0_4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f0e51be07f_0_6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9" name="Google Shape;99;g2f0e51be07f_0_6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f0e51be07f_0_5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6" name="Google Shape;106;g2f0e51be07f_0_5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.jp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jp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jp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-341344" y="-1401272"/>
            <a:ext cx="10129582" cy="10129582"/>
          </a:xfrm>
          <a:custGeom>
            <a:avLst/>
            <a:gdLst/>
            <a:ahLst/>
            <a:cxnLst/>
            <a:rect l="l" t="t" r="r" b="b"/>
            <a:pathLst>
              <a:path w="20259163" h="20259163" extrusionOk="0">
                <a:moveTo>
                  <a:pt x="0" y="0"/>
                </a:moveTo>
                <a:lnTo>
                  <a:pt x="20259163" y="0"/>
                </a:lnTo>
                <a:lnTo>
                  <a:pt x="20259163" y="20259163"/>
                </a:lnTo>
                <a:lnTo>
                  <a:pt x="0" y="202591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5" name="Google Shape;55;p13"/>
          <p:cNvSpPr/>
          <p:nvPr/>
        </p:nvSpPr>
        <p:spPr>
          <a:xfrm>
            <a:off x="7549489" y="4519972"/>
            <a:ext cx="1373548" cy="457850"/>
          </a:xfrm>
          <a:custGeom>
            <a:avLst/>
            <a:gdLst/>
            <a:ahLst/>
            <a:cxnLst/>
            <a:rect l="l" t="t" r="r" b="b"/>
            <a:pathLst>
              <a:path w="2747096" h="915699" extrusionOk="0">
                <a:moveTo>
                  <a:pt x="0" y="0"/>
                </a:moveTo>
                <a:lnTo>
                  <a:pt x="2747096" y="0"/>
                </a:lnTo>
                <a:lnTo>
                  <a:pt x="2747096" y="915699"/>
                </a:lnTo>
                <a:lnTo>
                  <a:pt x="0" y="9156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6" name="Google Shape;56;p13"/>
          <p:cNvSpPr txBox="1"/>
          <p:nvPr/>
        </p:nvSpPr>
        <p:spPr>
          <a:xfrm>
            <a:off x="562825" y="91775"/>
            <a:ext cx="8321400" cy="30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"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Research Shows That Students’ Setting Their Own Goals Can Lead To Increased Intrinsic Motivation &amp;, with ELLs, Increased Language Learning.</a:t>
            </a:r>
            <a:endParaRPr sz="2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29150" y="1886750"/>
            <a:ext cx="5320339" cy="3192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/>
          <p:nvPr/>
        </p:nvSpPr>
        <p:spPr>
          <a:xfrm>
            <a:off x="-341344" y="-1401272"/>
            <a:ext cx="10129582" cy="10129582"/>
          </a:xfrm>
          <a:custGeom>
            <a:avLst/>
            <a:gdLst/>
            <a:ahLst/>
            <a:cxnLst/>
            <a:rect l="l" t="t" r="r" b="b"/>
            <a:pathLst>
              <a:path w="20259163" h="20259163" extrusionOk="0">
                <a:moveTo>
                  <a:pt x="0" y="0"/>
                </a:moveTo>
                <a:lnTo>
                  <a:pt x="20259163" y="0"/>
                </a:lnTo>
                <a:lnTo>
                  <a:pt x="20259163" y="20259163"/>
                </a:lnTo>
                <a:lnTo>
                  <a:pt x="0" y="202591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63" name="Google Shape;63;p14"/>
          <p:cNvSpPr/>
          <p:nvPr/>
        </p:nvSpPr>
        <p:spPr>
          <a:xfrm>
            <a:off x="7549489" y="4519972"/>
            <a:ext cx="1373548" cy="457850"/>
          </a:xfrm>
          <a:custGeom>
            <a:avLst/>
            <a:gdLst/>
            <a:ahLst/>
            <a:cxnLst/>
            <a:rect l="l" t="t" r="r" b="b"/>
            <a:pathLst>
              <a:path w="2747096" h="915699" extrusionOk="0">
                <a:moveTo>
                  <a:pt x="0" y="0"/>
                </a:moveTo>
                <a:lnTo>
                  <a:pt x="2747096" y="0"/>
                </a:lnTo>
                <a:lnTo>
                  <a:pt x="2747096" y="915699"/>
                </a:lnTo>
                <a:lnTo>
                  <a:pt x="0" y="9156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64" name="Google Shape;64;p14"/>
          <p:cNvSpPr txBox="1"/>
          <p:nvPr/>
        </p:nvSpPr>
        <p:spPr>
          <a:xfrm>
            <a:off x="562819" y="91775"/>
            <a:ext cx="8321400" cy="56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"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Tried At Least Ten Different Kinds Of Goal Sheets (see Padlet for examples)</a:t>
            </a:r>
            <a:endParaRPr sz="2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Conclusion: Any short form will do - the key is creating time for initial teacher/student conversation &amp; time for regular review.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86482" y="1130938"/>
            <a:ext cx="2873939" cy="1915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/>
          <p:nvPr/>
        </p:nvSpPr>
        <p:spPr>
          <a:xfrm>
            <a:off x="-341344" y="-1401272"/>
            <a:ext cx="10129582" cy="10129582"/>
          </a:xfrm>
          <a:custGeom>
            <a:avLst/>
            <a:gdLst/>
            <a:ahLst/>
            <a:cxnLst/>
            <a:rect l="l" t="t" r="r" b="b"/>
            <a:pathLst>
              <a:path w="20259163" h="20259163" extrusionOk="0">
                <a:moveTo>
                  <a:pt x="0" y="0"/>
                </a:moveTo>
                <a:lnTo>
                  <a:pt x="20259163" y="0"/>
                </a:lnTo>
                <a:lnTo>
                  <a:pt x="20259163" y="20259163"/>
                </a:lnTo>
                <a:lnTo>
                  <a:pt x="0" y="202591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71" name="Google Shape;71;p15"/>
          <p:cNvSpPr/>
          <p:nvPr/>
        </p:nvSpPr>
        <p:spPr>
          <a:xfrm>
            <a:off x="7549489" y="4519972"/>
            <a:ext cx="1373548" cy="457850"/>
          </a:xfrm>
          <a:custGeom>
            <a:avLst/>
            <a:gdLst/>
            <a:ahLst/>
            <a:cxnLst/>
            <a:rect l="l" t="t" r="r" b="b"/>
            <a:pathLst>
              <a:path w="2747096" h="915699" extrusionOk="0">
                <a:moveTo>
                  <a:pt x="0" y="0"/>
                </a:moveTo>
                <a:lnTo>
                  <a:pt x="2747096" y="0"/>
                </a:lnTo>
                <a:lnTo>
                  <a:pt x="2747096" y="915699"/>
                </a:lnTo>
                <a:lnTo>
                  <a:pt x="0" y="9156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72" name="Google Shape;72;p15"/>
          <p:cNvSpPr txBox="1"/>
          <p:nvPr/>
        </p:nvSpPr>
        <p:spPr>
          <a:xfrm>
            <a:off x="562825" y="-887575"/>
            <a:ext cx="8321400" cy="47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ask ELL students where they are on line: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Doing nothing to learn English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0______________________________100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Doing Everything to Learn English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/>
          <p:nvPr/>
        </p:nvSpPr>
        <p:spPr>
          <a:xfrm>
            <a:off x="-341344" y="-1401272"/>
            <a:ext cx="10129582" cy="10129582"/>
          </a:xfrm>
          <a:custGeom>
            <a:avLst/>
            <a:gdLst/>
            <a:ahLst/>
            <a:cxnLst/>
            <a:rect l="l" t="t" r="r" b="b"/>
            <a:pathLst>
              <a:path w="20259163" h="20259163" extrusionOk="0">
                <a:moveTo>
                  <a:pt x="0" y="0"/>
                </a:moveTo>
                <a:lnTo>
                  <a:pt x="20259163" y="0"/>
                </a:lnTo>
                <a:lnTo>
                  <a:pt x="20259163" y="20259163"/>
                </a:lnTo>
                <a:lnTo>
                  <a:pt x="0" y="202591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78" name="Google Shape;78;p16"/>
          <p:cNvSpPr/>
          <p:nvPr/>
        </p:nvSpPr>
        <p:spPr>
          <a:xfrm>
            <a:off x="7549489" y="4519972"/>
            <a:ext cx="1373548" cy="457850"/>
          </a:xfrm>
          <a:custGeom>
            <a:avLst/>
            <a:gdLst/>
            <a:ahLst/>
            <a:cxnLst/>
            <a:rect l="l" t="t" r="r" b="b"/>
            <a:pathLst>
              <a:path w="2747096" h="915699" extrusionOk="0">
                <a:moveTo>
                  <a:pt x="0" y="0"/>
                </a:moveTo>
                <a:lnTo>
                  <a:pt x="2747096" y="0"/>
                </a:lnTo>
                <a:lnTo>
                  <a:pt x="2747096" y="915699"/>
                </a:lnTo>
                <a:lnTo>
                  <a:pt x="0" y="9156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79" name="Google Shape;79;p16"/>
          <p:cNvSpPr txBox="1"/>
          <p:nvPr/>
        </p:nvSpPr>
        <p:spPr>
          <a:xfrm>
            <a:off x="562819" y="91775"/>
            <a:ext cx="8321400" cy="54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"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Where Do They See Themselves Ten Years From Now, Twenty Years From Now, Thirty Years From Now?</a:t>
            </a:r>
            <a:endParaRPr sz="2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can they do now to achieve those dreams?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" name="Google Shape;80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83638" y="1832725"/>
            <a:ext cx="3700352" cy="2468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/>
          <p:nvPr/>
        </p:nvSpPr>
        <p:spPr>
          <a:xfrm>
            <a:off x="-341344" y="-1401272"/>
            <a:ext cx="10129582" cy="10129582"/>
          </a:xfrm>
          <a:custGeom>
            <a:avLst/>
            <a:gdLst/>
            <a:ahLst/>
            <a:cxnLst/>
            <a:rect l="l" t="t" r="r" b="b"/>
            <a:pathLst>
              <a:path w="20259163" h="20259163" extrusionOk="0">
                <a:moveTo>
                  <a:pt x="0" y="0"/>
                </a:moveTo>
                <a:lnTo>
                  <a:pt x="20259163" y="0"/>
                </a:lnTo>
                <a:lnTo>
                  <a:pt x="20259163" y="20259163"/>
                </a:lnTo>
                <a:lnTo>
                  <a:pt x="0" y="202591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86" name="Google Shape;86;p17"/>
          <p:cNvSpPr/>
          <p:nvPr/>
        </p:nvSpPr>
        <p:spPr>
          <a:xfrm>
            <a:off x="7549489" y="4519972"/>
            <a:ext cx="1373548" cy="457850"/>
          </a:xfrm>
          <a:custGeom>
            <a:avLst/>
            <a:gdLst/>
            <a:ahLst/>
            <a:cxnLst/>
            <a:rect l="l" t="t" r="r" b="b"/>
            <a:pathLst>
              <a:path w="2747096" h="915699" extrusionOk="0">
                <a:moveTo>
                  <a:pt x="0" y="0"/>
                </a:moveTo>
                <a:lnTo>
                  <a:pt x="2747096" y="0"/>
                </a:lnTo>
                <a:lnTo>
                  <a:pt x="2747096" y="915699"/>
                </a:lnTo>
                <a:lnTo>
                  <a:pt x="0" y="9156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87" name="Google Shape;87;p17"/>
          <p:cNvSpPr txBox="1"/>
          <p:nvPr/>
        </p:nvSpPr>
        <p:spPr>
          <a:xfrm>
            <a:off x="562819" y="91775"/>
            <a:ext cx="8321400" cy="54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"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Have Also Tried “Individual Student Learning Plan” Involving Parents/Guardians</a:t>
            </a:r>
            <a:endParaRPr sz="2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Asset, not Deficit, Based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" name="Google Shape;88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52357" y="1486313"/>
            <a:ext cx="4839286" cy="272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/>
          <p:nvPr/>
        </p:nvSpPr>
        <p:spPr>
          <a:xfrm>
            <a:off x="-341344" y="-1401272"/>
            <a:ext cx="10129582" cy="10129582"/>
          </a:xfrm>
          <a:custGeom>
            <a:avLst/>
            <a:gdLst/>
            <a:ahLst/>
            <a:cxnLst/>
            <a:rect l="l" t="t" r="r" b="b"/>
            <a:pathLst>
              <a:path w="20259163" h="20259163" extrusionOk="0">
                <a:moveTo>
                  <a:pt x="0" y="0"/>
                </a:moveTo>
                <a:lnTo>
                  <a:pt x="20259163" y="0"/>
                </a:lnTo>
                <a:lnTo>
                  <a:pt x="20259163" y="20259163"/>
                </a:lnTo>
                <a:lnTo>
                  <a:pt x="0" y="202591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94" name="Google Shape;94;p18"/>
          <p:cNvSpPr/>
          <p:nvPr/>
        </p:nvSpPr>
        <p:spPr>
          <a:xfrm>
            <a:off x="7549489" y="4519972"/>
            <a:ext cx="1373548" cy="457850"/>
          </a:xfrm>
          <a:custGeom>
            <a:avLst/>
            <a:gdLst/>
            <a:ahLst/>
            <a:cxnLst/>
            <a:rect l="l" t="t" r="r" b="b"/>
            <a:pathLst>
              <a:path w="2747096" h="915699" extrusionOk="0">
                <a:moveTo>
                  <a:pt x="0" y="0"/>
                </a:moveTo>
                <a:lnTo>
                  <a:pt x="2747096" y="0"/>
                </a:lnTo>
                <a:lnTo>
                  <a:pt x="2747096" y="915699"/>
                </a:lnTo>
                <a:lnTo>
                  <a:pt x="0" y="9156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95" name="Google Shape;95;p18"/>
          <p:cNvSpPr txBox="1"/>
          <p:nvPr/>
        </p:nvSpPr>
        <p:spPr>
          <a:xfrm>
            <a:off x="562819" y="91775"/>
            <a:ext cx="8321400" cy="48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"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Also Used Simple Weekly Google Forms Goal</a:t>
            </a:r>
            <a:endParaRPr sz="2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" name="Google Shape;96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90950" y="666786"/>
            <a:ext cx="5705225" cy="380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/>
          <p:nvPr/>
        </p:nvSpPr>
        <p:spPr>
          <a:xfrm>
            <a:off x="-341344" y="-1401272"/>
            <a:ext cx="10129582" cy="10129582"/>
          </a:xfrm>
          <a:custGeom>
            <a:avLst/>
            <a:gdLst/>
            <a:ahLst/>
            <a:cxnLst/>
            <a:rect l="l" t="t" r="r" b="b"/>
            <a:pathLst>
              <a:path w="20259163" h="20259163" extrusionOk="0">
                <a:moveTo>
                  <a:pt x="0" y="0"/>
                </a:moveTo>
                <a:lnTo>
                  <a:pt x="20259163" y="0"/>
                </a:lnTo>
                <a:lnTo>
                  <a:pt x="20259163" y="20259163"/>
                </a:lnTo>
                <a:lnTo>
                  <a:pt x="0" y="202591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02" name="Google Shape;102;p19"/>
          <p:cNvSpPr/>
          <p:nvPr/>
        </p:nvSpPr>
        <p:spPr>
          <a:xfrm>
            <a:off x="7549489" y="4519972"/>
            <a:ext cx="1373548" cy="457850"/>
          </a:xfrm>
          <a:custGeom>
            <a:avLst/>
            <a:gdLst/>
            <a:ahLst/>
            <a:cxnLst/>
            <a:rect l="l" t="t" r="r" b="b"/>
            <a:pathLst>
              <a:path w="2747096" h="915699" extrusionOk="0">
                <a:moveTo>
                  <a:pt x="0" y="0"/>
                </a:moveTo>
                <a:lnTo>
                  <a:pt x="2747096" y="0"/>
                </a:lnTo>
                <a:lnTo>
                  <a:pt x="2747096" y="915699"/>
                </a:lnTo>
                <a:lnTo>
                  <a:pt x="0" y="9156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03" name="Google Shape;103;p19"/>
          <p:cNvSpPr txBox="1"/>
          <p:nvPr/>
        </p:nvSpPr>
        <p:spPr>
          <a:xfrm>
            <a:off x="562819" y="91775"/>
            <a:ext cx="8321400" cy="91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" sz="2700">
                <a:solidFill>
                  <a:schemeClr val="dk1"/>
                </a:solidFill>
              </a:rPr>
              <a:t>Conclusions:</a:t>
            </a:r>
            <a:endParaRPr sz="2700">
              <a:solidFill>
                <a:schemeClr val="dk1"/>
              </a:solidFill>
            </a:endParaRPr>
          </a:p>
          <a:p>
            <a:pPr marL="228600" marR="0" lvl="0" indent="-27305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" sz="2500">
                <a:solidFill>
                  <a:schemeClr val="dk1"/>
                </a:solidFill>
              </a:rPr>
              <a:t>Initial Conversation Is Critical - even if goal setting process falls apart, a lot of good can still come out of it</a:t>
            </a:r>
            <a:endParaRPr sz="2500">
              <a:solidFill>
                <a:schemeClr val="dk1"/>
              </a:solidFill>
            </a:endParaRPr>
          </a:p>
          <a:p>
            <a:pPr marL="228600" marR="0" lvl="0" indent="-27305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" sz="2500">
                <a:solidFill>
                  <a:schemeClr val="dk1"/>
                </a:solidFill>
              </a:rPr>
              <a:t>Sharing many goal-setting examples (&amp; actions to achieve them) is critical, or else students may feel lost.</a:t>
            </a:r>
            <a:endParaRPr sz="2500">
              <a:solidFill>
                <a:schemeClr val="dk1"/>
              </a:solidFill>
            </a:endParaRPr>
          </a:p>
          <a:p>
            <a:pPr marL="228600" marR="0" lvl="0" indent="-27305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" sz="2500">
                <a:solidFill>
                  <a:schemeClr val="dk1"/>
                </a:solidFill>
              </a:rPr>
              <a:t>Work hard at figuring out a regular time students can reflect on progress they’ve made, and goal changes they might want to make.  Include time for sharing.</a:t>
            </a:r>
            <a:endParaRPr sz="2500">
              <a:solidFill>
                <a:schemeClr val="dk1"/>
              </a:solidFill>
            </a:endParaRPr>
          </a:p>
          <a:p>
            <a:pPr marL="228600" marR="0" lvl="0" indent="-27305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" sz="2500">
                <a:solidFill>
                  <a:schemeClr val="dk1"/>
                </a:solidFill>
              </a:rPr>
              <a:t>Throw a bunch at wall &amp; see what sticks</a:t>
            </a:r>
            <a:endParaRPr sz="250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8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8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80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80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8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/>
          <p:nvPr/>
        </p:nvSpPr>
        <p:spPr>
          <a:xfrm>
            <a:off x="-341344" y="-1401272"/>
            <a:ext cx="10129582" cy="10129582"/>
          </a:xfrm>
          <a:custGeom>
            <a:avLst/>
            <a:gdLst/>
            <a:ahLst/>
            <a:cxnLst/>
            <a:rect l="l" t="t" r="r" b="b"/>
            <a:pathLst>
              <a:path w="20259163" h="20259163" extrusionOk="0">
                <a:moveTo>
                  <a:pt x="0" y="0"/>
                </a:moveTo>
                <a:lnTo>
                  <a:pt x="20259163" y="0"/>
                </a:lnTo>
                <a:lnTo>
                  <a:pt x="20259163" y="20259163"/>
                </a:lnTo>
                <a:lnTo>
                  <a:pt x="0" y="202591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09" name="Google Shape;109;p20"/>
          <p:cNvSpPr/>
          <p:nvPr/>
        </p:nvSpPr>
        <p:spPr>
          <a:xfrm>
            <a:off x="7549489" y="4519972"/>
            <a:ext cx="1373548" cy="457850"/>
          </a:xfrm>
          <a:custGeom>
            <a:avLst/>
            <a:gdLst/>
            <a:ahLst/>
            <a:cxnLst/>
            <a:rect l="l" t="t" r="r" b="b"/>
            <a:pathLst>
              <a:path w="2747096" h="915699" extrusionOk="0">
                <a:moveTo>
                  <a:pt x="0" y="0"/>
                </a:moveTo>
                <a:lnTo>
                  <a:pt x="2747096" y="0"/>
                </a:lnTo>
                <a:lnTo>
                  <a:pt x="2747096" y="915699"/>
                </a:lnTo>
                <a:lnTo>
                  <a:pt x="0" y="9156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10" name="Google Shape;110;p20"/>
          <p:cNvSpPr txBox="1"/>
          <p:nvPr/>
        </p:nvSpPr>
        <p:spPr>
          <a:xfrm>
            <a:off x="562819" y="91775"/>
            <a:ext cx="8321400" cy="92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" sz="2300">
                <a:solidFill>
                  <a:srgbClr val="980000"/>
                </a:solidFill>
              </a:rPr>
              <a:t>Elements Of Student Goal-Setting To Enhance Chances Of Success:</a:t>
            </a:r>
            <a:endParaRPr sz="2300">
              <a:solidFill>
                <a:srgbClr val="980000"/>
              </a:solidFill>
            </a:endParaRPr>
          </a:p>
          <a:p>
            <a:pPr marL="228600" marR="0" lvl="0" indent="-26035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" sz="2300">
                <a:solidFill>
                  <a:schemeClr val="dk1"/>
                </a:solidFill>
              </a:rPr>
              <a:t>Incorporate Reflection on What They’re Doing Now (Assets)</a:t>
            </a:r>
            <a:endParaRPr sz="2300">
              <a:solidFill>
                <a:schemeClr val="dk1"/>
              </a:solidFill>
            </a:endParaRPr>
          </a:p>
          <a:p>
            <a:pPr marL="228600" marR="0" lvl="0" indent="-26035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" sz="2300">
                <a:solidFill>
                  <a:schemeClr val="dk1"/>
                </a:solidFill>
              </a:rPr>
              <a:t>Include Long-Term, as well as Short-Term Goals</a:t>
            </a:r>
            <a:endParaRPr sz="2300">
              <a:solidFill>
                <a:schemeClr val="dk1"/>
              </a:solidFill>
            </a:endParaRPr>
          </a:p>
          <a:p>
            <a:pPr marL="228600" marR="0" lvl="0" indent="-26035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" sz="2300">
                <a:solidFill>
                  <a:schemeClr val="dk1"/>
                </a:solidFill>
              </a:rPr>
              <a:t>Have students identify specific actions they can take to achieve their goals</a:t>
            </a:r>
            <a:endParaRPr sz="2300">
              <a:solidFill>
                <a:schemeClr val="dk1"/>
              </a:solidFill>
            </a:endParaRPr>
          </a:p>
          <a:p>
            <a:pPr marL="228600" marR="0" lvl="0" indent="-26035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" sz="2300">
                <a:solidFill>
                  <a:schemeClr val="dk1"/>
                </a:solidFill>
              </a:rPr>
              <a:t>Keep it short-&amp;-sweet</a:t>
            </a:r>
            <a:endParaRPr sz="2300">
              <a:solidFill>
                <a:schemeClr val="dk1"/>
              </a:solidFill>
            </a:endParaRPr>
          </a:p>
          <a:p>
            <a:pPr marL="228600" marR="0" lvl="0" indent="-26035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" sz="2300">
                <a:solidFill>
                  <a:schemeClr val="dk1"/>
                </a:solidFill>
              </a:rPr>
              <a:t>Schedule Regular Check-Ins</a:t>
            </a:r>
            <a:endParaRPr sz="2300">
              <a:solidFill>
                <a:schemeClr val="dk1"/>
              </a:solidFill>
            </a:endParaRPr>
          </a:p>
          <a:p>
            <a:pPr marL="228600" marR="0" lvl="0" indent="-26035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" sz="2300">
                <a:solidFill>
                  <a:schemeClr val="dk1"/>
                </a:solidFill>
              </a:rPr>
              <a:t>Normalize Adjusting Goals</a:t>
            </a:r>
            <a:endParaRPr sz="2300">
              <a:solidFill>
                <a:schemeClr val="dk1"/>
              </a:solidFill>
            </a:endParaRPr>
          </a:p>
          <a:p>
            <a:pPr marL="22860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8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8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80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80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8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278</Words>
  <Application>Microsoft Office PowerPoint</Application>
  <PresentationFormat>On-screen Show (16:9)</PresentationFormat>
  <Paragraphs>53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Larry</dc:creator>
  <cp:lastModifiedBy>Larry Ferlazzo</cp:lastModifiedBy>
  <cp:revision>1</cp:revision>
  <dcterms:modified xsi:type="dcterms:W3CDTF">2024-08-06T19:29:09Z</dcterms:modified>
</cp:coreProperties>
</file>