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24"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9950ba093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9950ba093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657aff499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657aff499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66086cdf9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66086cdf9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7e2ba03e3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7e2ba03e3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83152c122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83152c122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9fe44a85c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9fe44a85c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b848a9acd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b848a9acd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e774e1372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e774e1372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f081b7415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f081b7415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ecf5bc6a5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1ecf5bc6a5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788c88ab4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1788c88ab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6ede02561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6ede02561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0e481a6b86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0e481a6b8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f5a356e0f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1f5a356e0f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21667c2e71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21667c2e71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1cde0cb0a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21cde0cb0a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0ecc37b6c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20ecc37b6c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22828492f1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22828492f1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2f61930c5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2f61930c5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1d562c954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1d562c954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3e0292f3d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23e0292f3d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222d34204a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222d34204a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29e4d31ef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29e4d31e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12e2d1ba1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12e2d1ba1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14d283abd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14d283ab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171eb0b1c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171eb0b1c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2c244b892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2c244b892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829fe1418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829fe1418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6468f0cd9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6468f0cd9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Peer mentors to the other room - Take a Photo of this slide!</a:t>
            </a:r>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62500" lnSpcReduction="20000"/>
          </a:bodyPr>
          <a:lstStyle/>
          <a:p>
            <a:pPr marL="0" lvl="0" indent="0" algn="l" rtl="0">
              <a:spcBef>
                <a:spcPts val="0"/>
              </a:spcBef>
              <a:spcAft>
                <a:spcPts val="0"/>
              </a:spcAft>
              <a:buClr>
                <a:schemeClr val="dk1"/>
              </a:buClr>
              <a:buSzPct val="47826"/>
              <a:buFont typeface="Arial"/>
              <a:buNone/>
            </a:pPr>
            <a:r>
              <a:rPr lang="en" sz="2300"/>
              <a:t>Mr. Peterson has asked that peer mentors walk with their mentees ONLY out on the blacktop and grass area to keep the halls clear. </a:t>
            </a:r>
            <a:endParaRPr sz="2300"/>
          </a:p>
          <a:p>
            <a:pPr marL="0" lvl="0" indent="0" algn="l" rtl="0">
              <a:spcBef>
                <a:spcPts val="1200"/>
              </a:spcBef>
              <a:spcAft>
                <a:spcPts val="0"/>
              </a:spcAft>
              <a:buClr>
                <a:schemeClr val="dk1"/>
              </a:buClr>
              <a:buSzPct val="47826"/>
              <a:buFont typeface="Arial"/>
              <a:buNone/>
            </a:pPr>
            <a:r>
              <a:rPr lang="en" sz="2300">
                <a:solidFill>
                  <a:srgbClr val="0000FF"/>
                </a:solidFill>
              </a:rPr>
              <a:t>Today’s focus questions are:</a:t>
            </a:r>
            <a:endParaRPr sz="2300">
              <a:solidFill>
                <a:srgbClr val="0000FF"/>
              </a:solidFill>
            </a:endParaRPr>
          </a:p>
          <a:p>
            <a:pPr marL="0" lvl="0" indent="0" algn="l" rtl="0">
              <a:spcBef>
                <a:spcPts val="1200"/>
              </a:spcBef>
              <a:spcAft>
                <a:spcPts val="0"/>
              </a:spcAft>
              <a:buClr>
                <a:schemeClr val="dk1"/>
              </a:buClr>
              <a:buSzPct val="47826"/>
              <a:buFont typeface="Arial"/>
              <a:buNone/>
            </a:pPr>
            <a:r>
              <a:rPr lang="en" sz="2300">
                <a:solidFill>
                  <a:srgbClr val="0000FF"/>
                </a:solidFill>
              </a:rPr>
              <a:t>Get to know your mentee!  Ask them what they like to do for fun, where they are from originally, what their favorite and least favorite classes are.  Share about yourself, too!  Help them feel like they want to see you again!</a:t>
            </a:r>
            <a:endParaRPr sz="2300">
              <a:solidFill>
                <a:srgbClr val="0000FF"/>
              </a:solidFill>
            </a:endParaRPr>
          </a:p>
          <a:p>
            <a:pPr marL="0" lvl="0" indent="0" algn="l" rtl="0">
              <a:spcBef>
                <a:spcPts val="1200"/>
              </a:spcBef>
              <a:spcAft>
                <a:spcPts val="0"/>
              </a:spcAft>
              <a:buClr>
                <a:schemeClr val="dk1"/>
              </a:buClr>
              <a:buSzPct val="47826"/>
              <a:buFont typeface="Arial"/>
              <a:buNone/>
            </a:pPr>
            <a:r>
              <a:rPr lang="en" sz="2300" b="1">
                <a:solidFill>
                  <a:srgbClr val="0000FF"/>
                </a:solidFill>
              </a:rPr>
              <a:t>Ask your mentee to share the three best things that happened in their lives over the past week, and the three biggest challenges they faced.</a:t>
            </a:r>
            <a:endParaRPr sz="2300" b="1">
              <a:solidFill>
                <a:srgbClr val="0000FF"/>
              </a:solidFill>
            </a:endParaRPr>
          </a:p>
          <a:p>
            <a:pPr marL="0" lvl="0" indent="0" algn="l" rtl="0">
              <a:spcBef>
                <a:spcPts val="1200"/>
              </a:spcBef>
              <a:spcAft>
                <a:spcPts val="0"/>
              </a:spcAft>
              <a:buClr>
                <a:schemeClr val="dk1"/>
              </a:buClr>
              <a:buSzPct val="47826"/>
              <a:buFont typeface="Arial"/>
              <a:buNone/>
            </a:pPr>
            <a:r>
              <a:rPr lang="en" sz="2300" b="1">
                <a:solidFill>
                  <a:srgbClr val="0000FF"/>
                </a:solidFill>
              </a:rPr>
              <a:t>Always end by asking them what are two things they are most looking forward to over the next week or two.</a:t>
            </a:r>
            <a:endParaRPr sz="2300" b="1">
              <a:solidFill>
                <a:srgbClr val="0000FF"/>
              </a:solidFill>
            </a:endParaRPr>
          </a:p>
          <a:p>
            <a:pPr marL="0" lvl="0" indent="0" algn="l" rtl="0">
              <a:spcBef>
                <a:spcPts val="1200"/>
              </a:spcBef>
              <a:spcAft>
                <a:spcPts val="1200"/>
              </a:spcAft>
              <a:buClr>
                <a:schemeClr val="dk1"/>
              </a:buClr>
              <a:buSzPct val="47826"/>
              <a:buFont typeface="Arial"/>
              <a:buNone/>
            </a:pPr>
            <a:endParaRPr sz="2300" b="1">
              <a:solidFill>
                <a:srgbClr val="9900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Mr. Peterson has asked that peer mentors walk with their mentees ONLY out on the blacktop and to keep the halls clear.  He has asked me to go outside &amp; check to make sure students are doing this.</a:t>
            </a:r>
            <a:endParaRPr sz="2000"/>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1200"/>
              </a:spcAft>
              <a:buNone/>
            </a:pPr>
            <a:r>
              <a:rPr lang="en" sz="2000" i="1">
                <a:solidFill>
                  <a:srgbClr val="980000"/>
                </a:solidFill>
              </a:rPr>
              <a:t>Ask how their Winter break went.  Then, ask them what is one thing outside of school that brought them joy last year, and one thing inside of school that brought them joy.  Then, what is one thing they want to stop doing this year, one thing they want to continue doing this year &amp; one thing they want to change.</a:t>
            </a:r>
            <a:endParaRPr sz="2000" i="1">
              <a:solidFill>
                <a:srgbClr val="98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15" name="Google Shape;11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Mr. Peterson has asked that peer mentors walk with their mentees ONLY out on the blacktop and to keep the halls clear.  He has asked me to go outside &amp; check to make sure students are doing this.</a:t>
            </a:r>
            <a:endParaRPr sz="2000"/>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1200"/>
              </a:spcAft>
              <a:buNone/>
            </a:pPr>
            <a:r>
              <a:rPr lang="en" sz="2000" i="1">
                <a:solidFill>
                  <a:srgbClr val="980000"/>
                </a:solidFill>
              </a:rPr>
              <a:t>What are their grades in each class?  How do they feel about them? How do their parents/guardians feel about them?  Is there anything they can do before the semester ends in order to increase any of them?</a:t>
            </a:r>
            <a:endParaRPr sz="2000" i="1">
              <a:solidFill>
                <a:srgbClr val="9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220"/>
              <a:t>Peer mentors - if have a D or F, you must stay in class and work on missing assignments</a:t>
            </a:r>
            <a:endParaRPr sz="2220"/>
          </a:p>
        </p:txBody>
      </p:sp>
      <p:sp>
        <p:nvSpPr>
          <p:cNvPr id="121" name="Google Shape;121;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to keep the halls clear.</a:t>
            </a:r>
            <a:endParaRPr sz="2300"/>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0"/>
              </a:spcAft>
              <a:buNone/>
            </a:pPr>
            <a:r>
              <a:rPr lang="en" sz="1700" i="1">
                <a:solidFill>
                  <a:srgbClr val="980000"/>
                </a:solidFill>
              </a:rPr>
              <a:t>How would your teachers describe you? Are you pleased by your answer?  Would you like them to say something different about you?  What would you have to do to make that happen?</a:t>
            </a:r>
            <a:endParaRPr sz="1700" i="1">
              <a:solidFill>
                <a:srgbClr val="980000"/>
              </a:solidFill>
            </a:endParaRPr>
          </a:p>
          <a:p>
            <a:pPr marL="0" lvl="0" indent="0" algn="l" rtl="0">
              <a:spcBef>
                <a:spcPts val="1200"/>
              </a:spcBef>
              <a:spcAft>
                <a:spcPts val="1200"/>
              </a:spcAft>
              <a:buClr>
                <a:schemeClr val="dk1"/>
              </a:buClr>
              <a:buSzPts val="1100"/>
              <a:buFont typeface="Arial"/>
              <a:buNone/>
            </a:pPr>
            <a:r>
              <a:rPr lang="en" sz="1600" i="1">
                <a:solidFill>
                  <a:srgbClr val="980000"/>
                </a:solidFill>
              </a:rPr>
              <a:t>How would your different family members describe you? Are you pleased by your answer?  Would you like them to say something different about you?  What would you have to do to make that happen?</a:t>
            </a:r>
            <a:endParaRPr sz="2200" i="1">
              <a:solidFill>
                <a:srgbClr val="98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27" name="Google Shape;127;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t>Mr. Peterson has asked that peer mentors walk with their mentees ONLY out on the blacktop to keep the halls clear.</a:t>
            </a:r>
            <a:endParaRPr sz="1900"/>
          </a:p>
          <a:p>
            <a:pPr marL="0" lvl="0" indent="0" algn="l" rtl="0">
              <a:spcBef>
                <a:spcPts val="1200"/>
              </a:spcBef>
              <a:spcAft>
                <a:spcPts val="0"/>
              </a:spcAft>
              <a:buNone/>
            </a:pPr>
            <a:r>
              <a:rPr lang="en" sz="1900">
                <a:solidFill>
                  <a:srgbClr val="38761D"/>
                </a:solidFill>
              </a:rPr>
              <a:t>MENTORS ARE RESPONSIBLE FOR DELIVERING THEIR MENTEE BACK TO THEIR CLASS!</a:t>
            </a:r>
            <a:endParaRPr sz="1900">
              <a:solidFill>
                <a:srgbClr val="38761D"/>
              </a:solidFill>
            </a:endParaRPr>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lnSpc>
                <a:spcPct val="100000"/>
              </a:lnSpc>
              <a:spcBef>
                <a:spcPts val="1200"/>
              </a:spcBef>
              <a:spcAft>
                <a:spcPts val="0"/>
              </a:spcAft>
              <a:buClr>
                <a:schemeClr val="dk1"/>
              </a:buClr>
              <a:buSzPts val="1100"/>
              <a:buFont typeface="Arial"/>
              <a:buNone/>
            </a:pPr>
            <a:r>
              <a:rPr lang="en" sz="2800" i="1">
                <a:solidFill>
                  <a:srgbClr val="980000"/>
                </a:solidFill>
              </a:rPr>
              <a:t>Can you tell me about the best three moments in your life, and why they were so great? Then, mentors share about your three best moments.</a:t>
            </a:r>
            <a:endParaRPr sz="2200" i="1">
              <a:solidFill>
                <a:srgbClr val="98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33" name="Google Shape;133;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Mr. Peterson has asked that peer mentors walk with their mentees ONLY out on the blacktop, garden and grass area to keep the halls clear.  You can also bring mentees back to talk with them in B3</a:t>
            </a:r>
            <a:endParaRPr sz="1400"/>
          </a:p>
          <a:p>
            <a:pPr marL="0" lvl="0" indent="0" algn="l" rtl="0">
              <a:spcBef>
                <a:spcPts val="1200"/>
              </a:spcBef>
              <a:spcAft>
                <a:spcPts val="0"/>
              </a:spcAft>
              <a:buNone/>
            </a:pPr>
            <a:r>
              <a:rPr lang="en" sz="1300">
                <a:solidFill>
                  <a:srgbClr val="38761D"/>
                </a:solidFill>
              </a:rPr>
              <a:t>MENTORS ARE RESPONSIBLE FOR DELIVERING THEIR MENTEE BACK TO THEIR CLASS!</a:t>
            </a:r>
            <a:endParaRPr sz="1300">
              <a:solidFill>
                <a:srgbClr val="38761D"/>
              </a:solidFill>
            </a:endParaRPr>
          </a:p>
          <a:p>
            <a:pPr marL="0" lvl="0" indent="0" algn="l" rtl="0">
              <a:spcBef>
                <a:spcPts val="1200"/>
              </a:spcBef>
              <a:spcAft>
                <a:spcPts val="0"/>
              </a:spcAft>
              <a:buNone/>
            </a:pPr>
            <a:r>
              <a:rPr lang="en" sz="1400" b="1">
                <a:solidFill>
                  <a:srgbClr val="274E13"/>
                </a:solidFill>
              </a:rPr>
              <a:t>There will not be peer mentors next week because Mr. Ferlazzo won’t be here.  Your mentee teachers know this, but you probably also want to tell your mentees.</a:t>
            </a:r>
            <a:endParaRPr sz="1400" b="1">
              <a:solidFill>
                <a:srgbClr val="274E13"/>
              </a:solidFill>
            </a:endParaRPr>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lnSpc>
                <a:spcPct val="100000"/>
              </a:lnSpc>
              <a:spcBef>
                <a:spcPts val="1200"/>
              </a:spcBef>
              <a:spcAft>
                <a:spcPts val="0"/>
              </a:spcAft>
              <a:buClr>
                <a:schemeClr val="dk1"/>
              </a:buClr>
              <a:buSzPts val="1100"/>
              <a:buFont typeface="Arial"/>
              <a:buNone/>
            </a:pPr>
            <a:r>
              <a:rPr lang="en" sz="2800" i="1">
                <a:solidFill>
                  <a:srgbClr val="980000"/>
                </a:solidFill>
              </a:rPr>
              <a:t>What did you do on your break?  Progress Reports are coming up - what are your grades in each class?  Is there anything you can do to improve them?</a:t>
            </a:r>
            <a:endParaRPr sz="2200" i="1">
              <a:solidFill>
                <a:srgbClr val="98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311700" y="193175"/>
            <a:ext cx="8520600" cy="5520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39" name="Google Shape;139;p27"/>
          <p:cNvSpPr txBox="1">
            <a:spLocks noGrp="1"/>
          </p:cNvSpPr>
          <p:nvPr>
            <p:ph type="body" idx="1"/>
          </p:nvPr>
        </p:nvSpPr>
        <p:spPr>
          <a:xfrm>
            <a:off x="311700" y="689950"/>
            <a:ext cx="8520600" cy="387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Mr. Peterson has asked that peer mentors walk with their mentees ONLY out on the blacktop,  You can also bring mentees back to talk with them in B3</a:t>
            </a:r>
            <a:endParaRPr sz="1400"/>
          </a:p>
          <a:p>
            <a:pPr marL="0" lvl="0" indent="0" algn="l" rtl="0">
              <a:spcBef>
                <a:spcPts val="1200"/>
              </a:spcBef>
              <a:spcAft>
                <a:spcPts val="0"/>
              </a:spcAft>
              <a:buNone/>
            </a:pPr>
            <a:r>
              <a:rPr lang="en" b="1">
                <a:solidFill>
                  <a:srgbClr val="38761D"/>
                </a:solidFill>
              </a:rPr>
              <a:t>MENTORS ARE RESPONSIBLE FOR DELIVERING THEIR MENTEE BACK TO THEIR CLASS!</a:t>
            </a:r>
            <a:endParaRPr b="1">
              <a:solidFill>
                <a:srgbClr val="38761D"/>
              </a:solidFill>
            </a:endParaRPr>
          </a:p>
          <a:p>
            <a:pPr marL="0" lvl="0" indent="0" algn="l" rtl="0">
              <a:spcBef>
                <a:spcPts val="1200"/>
              </a:spcBef>
              <a:spcAft>
                <a:spcPts val="0"/>
              </a:spcAft>
              <a:buNone/>
            </a:pPr>
            <a:r>
              <a:rPr lang="en" sz="2000">
                <a:solidFill>
                  <a:srgbClr val="0000FF"/>
                </a:solidFill>
              </a:rPr>
              <a:t>Today’s focus question (after asking them to share the high and low points of their past week.  Also, NEW: ask them to choose one school goal and one non-school goal for the next week. Make sure you write this on the report &amp; take a picture so you can ask them about it next time) is:</a:t>
            </a:r>
            <a:endParaRPr sz="2000">
              <a:solidFill>
                <a:srgbClr val="0000FF"/>
              </a:solidFill>
            </a:endParaRPr>
          </a:p>
          <a:p>
            <a:pPr marL="0" lvl="0" indent="0" algn="l" rtl="0">
              <a:spcBef>
                <a:spcPts val="1200"/>
              </a:spcBef>
              <a:spcAft>
                <a:spcPts val="0"/>
              </a:spcAft>
              <a:buNone/>
            </a:pPr>
            <a:r>
              <a:rPr lang="en" sz="2000" i="1">
                <a:solidFill>
                  <a:srgbClr val="980000"/>
                </a:solidFill>
              </a:rPr>
              <a:t>When you’re feeling stressed, what do you do to feel better?  When you don’t feel like doing something - school or something else - but you know it’s important, how do you motivate yourself to do it?</a:t>
            </a:r>
            <a:endParaRPr sz="2000" i="1">
              <a:solidFill>
                <a:srgbClr val="980000"/>
              </a:solidFill>
            </a:endParaRPr>
          </a:p>
          <a:p>
            <a:pPr marL="0" lvl="0" indent="0" algn="l" rtl="0">
              <a:lnSpc>
                <a:spcPct val="100000"/>
              </a:lnSpc>
              <a:spcBef>
                <a:spcPts val="1200"/>
              </a:spcBef>
              <a:spcAft>
                <a:spcPts val="0"/>
              </a:spcAft>
              <a:buClr>
                <a:schemeClr val="dk1"/>
              </a:buClr>
              <a:buSzPts val="1100"/>
              <a:buFont typeface="Arial"/>
              <a:buNone/>
            </a:pPr>
            <a:endParaRPr sz="2200" i="1">
              <a:solidFill>
                <a:srgbClr val="98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45" name="Google Shape;145;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Mr. Peterson has asked that peer mentors walk with their mentees ONLY out on the blacktop, garden and grass area to keep the halls clear.  You can also bring mentees back to talk with them in B3</a:t>
            </a:r>
            <a:endParaRPr sz="1400"/>
          </a:p>
          <a:p>
            <a:pPr marL="0" lvl="0" indent="0" algn="l" rtl="0">
              <a:spcBef>
                <a:spcPts val="1200"/>
              </a:spcBef>
              <a:spcAft>
                <a:spcPts val="0"/>
              </a:spcAft>
              <a:buNone/>
            </a:pPr>
            <a:r>
              <a:rPr lang="en" b="1">
                <a:solidFill>
                  <a:srgbClr val="38761D"/>
                </a:solidFill>
              </a:rPr>
              <a:t>MENTORS ARE RESPONSIBLE FOR DELIVERING THEIR MENTEE BACK TO THEIR CLASS!</a:t>
            </a:r>
            <a:endParaRPr b="1">
              <a:solidFill>
                <a:srgbClr val="38761D"/>
              </a:solidFill>
            </a:endParaRPr>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0"/>
              </a:spcAft>
              <a:buNone/>
            </a:pPr>
            <a:r>
              <a:rPr lang="en" sz="2000" i="1">
                <a:solidFill>
                  <a:srgbClr val="980000"/>
                </a:solidFill>
              </a:rPr>
              <a:t>What is one thing they think one of their teachers should do (or stop doing) to make the class a better environment for everyone?  How do you think you could approach that teacher to talk with him/her about it?</a:t>
            </a:r>
            <a:endParaRPr sz="2000" i="1">
              <a:solidFill>
                <a:srgbClr val="980000"/>
              </a:solidFill>
            </a:endParaRPr>
          </a:p>
          <a:p>
            <a:pPr marL="0" lvl="0" indent="0" algn="l" rtl="0">
              <a:lnSpc>
                <a:spcPct val="100000"/>
              </a:lnSpc>
              <a:spcBef>
                <a:spcPts val="1200"/>
              </a:spcBef>
              <a:spcAft>
                <a:spcPts val="0"/>
              </a:spcAft>
              <a:buClr>
                <a:schemeClr val="dk1"/>
              </a:buClr>
              <a:buSzPts val="1100"/>
              <a:buFont typeface="Arial"/>
              <a:buNone/>
            </a:pPr>
            <a:endParaRPr sz="2200" i="1">
              <a:solidFill>
                <a:srgbClr val="98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title"/>
          </p:nvPr>
        </p:nvSpPr>
        <p:spPr>
          <a:xfrm>
            <a:off x="410750" y="3247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51" name="Google Shape;151;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Mr. Peterson has asked that peer mentors walk with their mentees ONLY out on the blacktop to keep the halls clear.  You can also bring mentees back to talk with them in B3</a:t>
            </a:r>
            <a:endParaRPr sz="1400"/>
          </a:p>
          <a:p>
            <a:pPr marL="0" lvl="0" indent="0" algn="l" rtl="0">
              <a:spcBef>
                <a:spcPts val="1200"/>
              </a:spcBef>
              <a:spcAft>
                <a:spcPts val="0"/>
              </a:spcAft>
              <a:buNone/>
            </a:pPr>
            <a:r>
              <a:rPr lang="en" b="1">
                <a:solidFill>
                  <a:srgbClr val="38761D"/>
                </a:solidFill>
              </a:rPr>
              <a:t>MENTORS ARE RESPONSIBLE FOR DELIVERING THEIR MENTEE BACK TO THEIR CLASS!</a:t>
            </a:r>
            <a:endParaRPr b="1">
              <a:solidFill>
                <a:srgbClr val="38761D"/>
              </a:solidFill>
            </a:endParaRPr>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0"/>
              </a:spcAft>
              <a:buNone/>
            </a:pPr>
            <a:r>
              <a:rPr lang="en" i="1">
                <a:solidFill>
                  <a:srgbClr val="980000"/>
                </a:solidFill>
              </a:rPr>
              <a:t>I</a:t>
            </a:r>
            <a:r>
              <a:rPr lang="en" sz="1300" i="1">
                <a:solidFill>
                  <a:srgbClr val="980000"/>
                </a:solidFill>
              </a:rPr>
              <a:t>f they could have dinner with three other people - living or dead, fictional or real - who would they be and why?  What qualities do those three people have that they would like to develop in themselves?</a:t>
            </a:r>
            <a:endParaRPr sz="1300" i="1">
              <a:solidFill>
                <a:srgbClr val="980000"/>
              </a:solidFill>
            </a:endParaRPr>
          </a:p>
          <a:p>
            <a:pPr marL="0" lvl="0" indent="0" algn="l" rtl="0">
              <a:spcBef>
                <a:spcPts val="1200"/>
              </a:spcBef>
              <a:spcAft>
                <a:spcPts val="0"/>
              </a:spcAft>
              <a:buNone/>
            </a:pPr>
            <a:r>
              <a:rPr lang="en" sz="1300" i="1">
                <a:solidFill>
                  <a:srgbClr val="980000"/>
                </a:solidFill>
              </a:rPr>
              <a:t>Also, what was the most interesting thing they learned in each class?</a:t>
            </a:r>
            <a:endParaRPr sz="1300" i="1">
              <a:solidFill>
                <a:srgbClr val="980000"/>
              </a:solidFill>
            </a:endParaRPr>
          </a:p>
          <a:p>
            <a:pPr marL="0" lvl="0" indent="0" algn="l" rtl="0">
              <a:spcBef>
                <a:spcPts val="1200"/>
              </a:spcBef>
              <a:spcAft>
                <a:spcPts val="0"/>
              </a:spcAft>
              <a:buNone/>
            </a:pPr>
            <a:r>
              <a:rPr lang="en" sz="1300" i="1">
                <a:solidFill>
                  <a:srgbClr val="980000"/>
                </a:solidFill>
              </a:rPr>
              <a:t>If you need more questions, you can ask them who they favor for President? And what concerns they have about their neighborhood?</a:t>
            </a:r>
            <a:endParaRPr sz="1300" i="1">
              <a:solidFill>
                <a:srgbClr val="980000"/>
              </a:solidFill>
            </a:endParaRPr>
          </a:p>
          <a:p>
            <a:pPr marL="0" lvl="0" indent="0" algn="l" rtl="0">
              <a:lnSpc>
                <a:spcPct val="100000"/>
              </a:lnSpc>
              <a:spcBef>
                <a:spcPts val="1200"/>
              </a:spcBef>
              <a:spcAft>
                <a:spcPts val="0"/>
              </a:spcAft>
              <a:buClr>
                <a:schemeClr val="dk1"/>
              </a:buClr>
              <a:buSzPts val="1100"/>
              <a:buFont typeface="Arial"/>
              <a:buNone/>
            </a:pPr>
            <a:endParaRPr sz="2200" i="1">
              <a:solidFill>
                <a:srgbClr val="98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57" name="Google Shape;157;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Mr. Peterson has asked that peer mentors walk with their mentees ONLY out on the blacktop  You can also bring mentees back to talk with them in B3</a:t>
            </a:r>
            <a:endParaRPr sz="1400"/>
          </a:p>
          <a:p>
            <a:pPr marL="0" lvl="0" indent="0" algn="l" rtl="0">
              <a:spcBef>
                <a:spcPts val="1200"/>
              </a:spcBef>
              <a:spcAft>
                <a:spcPts val="0"/>
              </a:spcAft>
              <a:buNone/>
            </a:pPr>
            <a:r>
              <a:rPr lang="en" b="1">
                <a:solidFill>
                  <a:srgbClr val="38761D"/>
                </a:solidFill>
              </a:rPr>
              <a:t>MENTORS ARE RESPONSIBLE FOR DELIVERING THEIR MENTEE BACK TO THEIR CLASS!</a:t>
            </a:r>
            <a:endParaRPr b="1">
              <a:solidFill>
                <a:srgbClr val="38761D"/>
              </a:solidFill>
            </a:endParaRPr>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0"/>
              </a:spcAft>
              <a:buNone/>
            </a:pPr>
            <a:r>
              <a:rPr lang="en" sz="2000" i="1">
                <a:solidFill>
                  <a:srgbClr val="980000"/>
                </a:solidFill>
              </a:rPr>
              <a:t>How do they feel about their progress report grades? What, if anything, would they like to do differently during the rest of the year?</a:t>
            </a:r>
            <a:endParaRPr sz="2000" i="1">
              <a:solidFill>
                <a:srgbClr val="980000"/>
              </a:solidFill>
            </a:endParaRPr>
          </a:p>
          <a:p>
            <a:pPr marL="0" lvl="0" indent="0" algn="l" rtl="0">
              <a:lnSpc>
                <a:spcPct val="100000"/>
              </a:lnSpc>
              <a:spcBef>
                <a:spcPts val="1200"/>
              </a:spcBef>
              <a:spcAft>
                <a:spcPts val="0"/>
              </a:spcAft>
              <a:buClr>
                <a:schemeClr val="dk1"/>
              </a:buClr>
              <a:buSzPts val="1100"/>
              <a:buFont typeface="Arial"/>
              <a:buNone/>
            </a:pPr>
            <a:endParaRPr sz="2200" i="1">
              <a:solidFill>
                <a:srgbClr val="98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63" name="Google Shape;163;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We have less than three months of school left.  What can they do to help themselves finish the year strong, and what can their teachers do to help them?</a:t>
            </a:r>
            <a:endParaRPr sz="2300" i="1">
              <a:solidFill>
                <a:srgbClr val="98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Take a Photo of this slide!</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to keep the halls clear.</a:t>
            </a:r>
            <a:endParaRPr sz="2300"/>
          </a:p>
          <a:p>
            <a:pPr marL="0" lvl="0" indent="0" algn="l" rtl="0">
              <a:spcBef>
                <a:spcPts val="1200"/>
              </a:spcBef>
              <a:spcAft>
                <a:spcPts val="0"/>
              </a:spcAft>
              <a:buNone/>
            </a:pPr>
            <a:r>
              <a:rPr lang="en" sz="2300">
                <a:solidFill>
                  <a:srgbClr val="0000FF"/>
                </a:solidFill>
              </a:rPr>
              <a:t>Today’s focus questions are:</a:t>
            </a:r>
            <a:endParaRPr sz="2300">
              <a:solidFill>
                <a:srgbClr val="0000FF"/>
              </a:solidFill>
            </a:endParaRPr>
          </a:p>
          <a:p>
            <a:pPr marL="0" lvl="0" indent="0" algn="l" rtl="0">
              <a:spcBef>
                <a:spcPts val="1200"/>
              </a:spcBef>
              <a:spcAft>
                <a:spcPts val="0"/>
              </a:spcAft>
              <a:buNone/>
            </a:pPr>
            <a:r>
              <a:rPr lang="en" sz="2300" i="1">
                <a:solidFill>
                  <a:srgbClr val="980000"/>
                </a:solidFill>
              </a:rPr>
              <a:t>What do you like to do for fun?  How are you feeling about your classes?  What challenges are you facing in your classes and your life right now?  What is going well for you right now?</a:t>
            </a:r>
            <a:endParaRPr sz="2300" i="1">
              <a:solidFill>
                <a:srgbClr val="980000"/>
              </a:solidFill>
            </a:endParaRPr>
          </a:p>
          <a:p>
            <a:pPr marL="0" lvl="0" indent="0" algn="l" rtl="0">
              <a:spcBef>
                <a:spcPts val="1200"/>
              </a:spcBef>
              <a:spcAft>
                <a:spcPts val="1200"/>
              </a:spcAft>
              <a:buClr>
                <a:schemeClr val="dk1"/>
              </a:buClr>
              <a:buSzPts val="1100"/>
              <a:buFont typeface="Arial"/>
              <a:buNone/>
            </a:pPr>
            <a:r>
              <a:rPr lang="en" sz="2300" b="1">
                <a:solidFill>
                  <a:srgbClr val="0000FF"/>
                </a:solidFill>
              </a:rPr>
              <a:t>Always end by asking them what are two things they are most looking forward to over the next week or two.</a:t>
            </a:r>
            <a:endParaRPr sz="2300" i="1">
              <a:solidFill>
                <a:srgbClr val="98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69" name="Google Shape;169;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  Or you can meet with them in the other room.</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What is one thing - related to school or to their personal life - that you want to improve about yourself? Why?  What is your plan to make that improvement happen?</a:t>
            </a:r>
            <a:endParaRPr sz="2300" i="1">
              <a:solidFill>
                <a:srgbClr val="98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75" name="Google Shape;175;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  Or you can meet with them in the other room.</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What are the things their teachers do that help them learn best?</a:t>
            </a:r>
            <a:endParaRPr sz="2300" i="1">
              <a:solidFill>
                <a:srgbClr val="98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81" name="Google Shape;181;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  Or you can meet with them in the other room.</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Last week I asked you what are the things their teachers do that help you learn best? Now, I want to find out what things teachers do that you think don’t help you learn very well?</a:t>
            </a:r>
            <a:endParaRPr sz="2300" i="1">
              <a:solidFill>
                <a:srgbClr val="98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87" name="Google Shape;187;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  Or you can meet with them in the other room.</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If you could change three things about this school, what would they be and why?</a:t>
            </a:r>
            <a:endParaRPr sz="2300" i="1">
              <a:solidFill>
                <a:srgbClr val="98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93" name="Google Shape;193;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  Or you can meet with them in the other room.</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What new after-school club, activity or sport would you like to see the school offer?</a:t>
            </a:r>
            <a:endParaRPr sz="2300" i="1">
              <a:solidFill>
                <a:srgbClr val="98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199" name="Google Shape;199;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grass area to keep the halls clear.  Or you can meet with them in the other room.</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1200"/>
              </a:spcAft>
              <a:buNone/>
            </a:pPr>
            <a:r>
              <a:rPr lang="en" sz="2300" i="1">
                <a:solidFill>
                  <a:srgbClr val="980000"/>
                </a:solidFill>
              </a:rPr>
              <a:t>What are three things they are looking forward to doing during Spring Break?</a:t>
            </a:r>
            <a:endParaRPr sz="2300" i="1">
              <a:solidFill>
                <a:srgbClr val="98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8"/>
          <p:cNvSpPr txBox="1">
            <a:spLocks noGrp="1"/>
          </p:cNvSpPr>
          <p:nvPr>
            <p:ph type="title"/>
          </p:nvPr>
        </p:nvSpPr>
        <p:spPr>
          <a:xfrm>
            <a:off x="311700" y="162725"/>
            <a:ext cx="8520600" cy="523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Take Photo of this slide</a:t>
            </a:r>
            <a:endParaRPr/>
          </a:p>
        </p:txBody>
      </p:sp>
      <p:sp>
        <p:nvSpPr>
          <p:cNvPr id="205" name="Google Shape;205;p38"/>
          <p:cNvSpPr txBox="1">
            <a:spLocks noGrp="1"/>
          </p:cNvSpPr>
          <p:nvPr>
            <p:ph type="body" idx="1"/>
          </p:nvPr>
        </p:nvSpPr>
        <p:spPr>
          <a:xfrm>
            <a:off x="311700" y="686225"/>
            <a:ext cx="8520600" cy="388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Mr. Peterson has asked that peer mentors walk with their mentees</a:t>
            </a:r>
            <a:r>
              <a:rPr lang="en" sz="2200" b="1"/>
              <a:t> ONLY out on the blacktop and grass area to keep the halls clear OR in B3.</a:t>
            </a:r>
            <a:r>
              <a:rPr lang="en" sz="2200"/>
              <a:t>  Mr. Ferlazzo will get into trouble if you go somewhere else. </a:t>
            </a:r>
            <a:endParaRPr b="1">
              <a:solidFill>
                <a:srgbClr val="9900FF"/>
              </a:solidFill>
            </a:endParaRPr>
          </a:p>
          <a:p>
            <a:pPr marL="0" lvl="0" indent="0" algn="l" rtl="0">
              <a:spcBef>
                <a:spcPts val="1200"/>
              </a:spcBef>
              <a:spcAft>
                <a:spcPts val="0"/>
              </a:spcAft>
              <a:buNone/>
            </a:pPr>
            <a:r>
              <a:rPr lang="en" sz="1700">
                <a:solidFill>
                  <a:srgbClr val="0000FF"/>
                </a:solidFill>
              </a:rPr>
              <a:t>Today’s focus question (after asking them to share the high and low points of their past two weeks) is (same as last week since many mentors didn’t visit their mentees last week):</a:t>
            </a:r>
            <a:endParaRPr sz="1700">
              <a:solidFill>
                <a:srgbClr val="0000FF"/>
              </a:solidFill>
            </a:endParaRPr>
          </a:p>
          <a:p>
            <a:pPr marL="0" lvl="0" indent="0" algn="l" rtl="0">
              <a:spcBef>
                <a:spcPts val="1200"/>
              </a:spcBef>
              <a:spcAft>
                <a:spcPts val="1200"/>
              </a:spcAft>
              <a:buNone/>
            </a:pPr>
            <a:r>
              <a:rPr lang="en" sz="2200" i="1">
                <a:solidFill>
                  <a:srgbClr val="980000"/>
                </a:solidFill>
              </a:rPr>
              <a:t>What have they felt has been their biggest accomplishment so far this year - what are they most proud of?  What do they want to accomplish next year?  What can they do between now and then to increase their odds of accomplishing what they want next year?</a:t>
            </a:r>
            <a:endParaRPr sz="2200" i="1">
              <a:solidFill>
                <a:srgbClr val="98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9"/>
          <p:cNvSpPr txBox="1">
            <a:spLocks noGrp="1"/>
          </p:cNvSpPr>
          <p:nvPr>
            <p:ph type="title"/>
          </p:nvPr>
        </p:nvSpPr>
        <p:spPr>
          <a:xfrm>
            <a:off x="311700" y="162725"/>
            <a:ext cx="8520600" cy="523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Take Photo of this slide</a:t>
            </a:r>
            <a:endParaRPr/>
          </a:p>
        </p:txBody>
      </p:sp>
      <p:sp>
        <p:nvSpPr>
          <p:cNvPr id="211" name="Google Shape;211;p39"/>
          <p:cNvSpPr txBox="1">
            <a:spLocks noGrp="1"/>
          </p:cNvSpPr>
          <p:nvPr>
            <p:ph type="body" idx="1"/>
          </p:nvPr>
        </p:nvSpPr>
        <p:spPr>
          <a:xfrm>
            <a:off x="311700" y="686225"/>
            <a:ext cx="8520600" cy="388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Mr. Peterson has asked that peer mentors walk with their mentees</a:t>
            </a:r>
            <a:r>
              <a:rPr lang="en" sz="2200" b="1"/>
              <a:t> ONLY out on the blacktop to keep the halls clear OR in B3.</a:t>
            </a:r>
            <a:r>
              <a:rPr lang="en" sz="2200"/>
              <a:t>  Mr. Ferlazzo will get into trouble if you go somewhere else. </a:t>
            </a:r>
            <a:endParaRPr b="1">
              <a:solidFill>
                <a:srgbClr val="9900FF"/>
              </a:solidFill>
            </a:endParaRPr>
          </a:p>
          <a:p>
            <a:pPr marL="0" lvl="0" indent="0" algn="l" rtl="0">
              <a:spcBef>
                <a:spcPts val="1200"/>
              </a:spcBef>
              <a:spcAft>
                <a:spcPts val="0"/>
              </a:spcAft>
              <a:buNone/>
            </a:pPr>
            <a:r>
              <a:rPr lang="en" sz="1700">
                <a:solidFill>
                  <a:srgbClr val="0000FF"/>
                </a:solidFill>
              </a:rPr>
              <a:t>Today’s focus question (after asking them to share the high and low points of their past two weeks) is </a:t>
            </a:r>
            <a:endParaRPr sz="1700">
              <a:solidFill>
                <a:srgbClr val="0000FF"/>
              </a:solidFill>
            </a:endParaRPr>
          </a:p>
          <a:p>
            <a:pPr marL="0" lvl="0" indent="0" algn="l" rtl="0">
              <a:spcBef>
                <a:spcPts val="1200"/>
              </a:spcBef>
              <a:spcAft>
                <a:spcPts val="0"/>
              </a:spcAft>
              <a:buNone/>
            </a:pPr>
            <a:r>
              <a:rPr lang="en" sz="2200" i="1">
                <a:solidFill>
                  <a:srgbClr val="980000"/>
                </a:solidFill>
              </a:rPr>
              <a:t>If they could do this school year all over again, what, if anything, would they do differently and why?</a:t>
            </a:r>
            <a:endParaRPr sz="2200" i="1">
              <a:solidFill>
                <a:srgbClr val="980000"/>
              </a:solidFill>
            </a:endParaRPr>
          </a:p>
          <a:p>
            <a:pPr marL="0" lvl="0" indent="0" algn="l" rtl="0">
              <a:spcBef>
                <a:spcPts val="1200"/>
              </a:spcBef>
              <a:spcAft>
                <a:spcPts val="1200"/>
              </a:spcAft>
              <a:buNone/>
            </a:pPr>
            <a:r>
              <a:rPr lang="en" sz="2200">
                <a:solidFill>
                  <a:srgbClr val="4A86E8"/>
                </a:solidFill>
              </a:rPr>
              <a:t>Tell them about May 16th Pizza Party</a:t>
            </a:r>
            <a:endParaRPr sz="2200">
              <a:solidFill>
                <a:srgbClr val="4A86E8"/>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40"/>
          <p:cNvSpPr txBox="1">
            <a:spLocks noGrp="1"/>
          </p:cNvSpPr>
          <p:nvPr>
            <p:ph type="title"/>
          </p:nvPr>
        </p:nvSpPr>
        <p:spPr>
          <a:xfrm>
            <a:off x="311700" y="162725"/>
            <a:ext cx="8520600" cy="523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Take Photo of this slide</a:t>
            </a:r>
            <a:endParaRPr/>
          </a:p>
        </p:txBody>
      </p:sp>
      <p:sp>
        <p:nvSpPr>
          <p:cNvPr id="217" name="Google Shape;217;p40"/>
          <p:cNvSpPr txBox="1">
            <a:spLocks noGrp="1"/>
          </p:cNvSpPr>
          <p:nvPr>
            <p:ph type="body" idx="1"/>
          </p:nvPr>
        </p:nvSpPr>
        <p:spPr>
          <a:xfrm>
            <a:off x="311700" y="686225"/>
            <a:ext cx="8520600" cy="388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Mr. Peterson has asked that peer mentors walk with their mentees</a:t>
            </a:r>
            <a:r>
              <a:rPr lang="en" sz="2200" b="1"/>
              <a:t> ONLY out on the blacktop to keep the halls clear OR in B3.</a:t>
            </a:r>
            <a:r>
              <a:rPr lang="en" sz="2200"/>
              <a:t>  Mr. Ferlazzo will get into trouble if you go somewhere else. </a:t>
            </a:r>
            <a:endParaRPr b="1">
              <a:solidFill>
                <a:srgbClr val="9900FF"/>
              </a:solidFill>
            </a:endParaRPr>
          </a:p>
          <a:p>
            <a:pPr marL="0" lvl="0" indent="0" algn="l" rtl="0">
              <a:spcBef>
                <a:spcPts val="1200"/>
              </a:spcBef>
              <a:spcAft>
                <a:spcPts val="0"/>
              </a:spcAft>
              <a:buNone/>
            </a:pPr>
            <a:r>
              <a:rPr lang="en" sz="1700">
                <a:solidFill>
                  <a:srgbClr val="0000FF"/>
                </a:solidFill>
              </a:rPr>
              <a:t>Today’s focus question (after asking them to share the high and low points of their past two weeks) is </a:t>
            </a:r>
            <a:endParaRPr sz="1700">
              <a:solidFill>
                <a:srgbClr val="0000FF"/>
              </a:solidFill>
            </a:endParaRPr>
          </a:p>
          <a:p>
            <a:pPr marL="0" lvl="0" indent="0" algn="l" rtl="0">
              <a:spcBef>
                <a:spcPts val="1200"/>
              </a:spcBef>
              <a:spcAft>
                <a:spcPts val="0"/>
              </a:spcAft>
              <a:buClr>
                <a:schemeClr val="dk1"/>
              </a:buClr>
              <a:buSzPts val="1100"/>
              <a:buFont typeface="Arial"/>
              <a:buNone/>
            </a:pPr>
            <a:r>
              <a:rPr lang="en" sz="2400" i="1">
                <a:solidFill>
                  <a:srgbClr val="980000"/>
                </a:solidFill>
              </a:rPr>
              <a:t>What are the things that happened on the three happiest days of your life?</a:t>
            </a:r>
            <a:endParaRPr sz="2800" i="1">
              <a:solidFill>
                <a:srgbClr val="980000"/>
              </a:solidFill>
            </a:endParaRPr>
          </a:p>
          <a:p>
            <a:pPr marL="0" lvl="0" indent="0" algn="l" rtl="0">
              <a:spcBef>
                <a:spcPts val="1200"/>
              </a:spcBef>
              <a:spcAft>
                <a:spcPts val="1200"/>
              </a:spcAft>
              <a:buNone/>
            </a:pPr>
            <a:r>
              <a:rPr lang="en" sz="2200">
                <a:solidFill>
                  <a:srgbClr val="4A86E8"/>
                </a:solidFill>
              </a:rPr>
              <a:t>Tell them about May 16th Pizza Party</a:t>
            </a:r>
            <a:endParaRPr sz="2200">
              <a:solidFill>
                <a:srgbClr val="4A86E8"/>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41"/>
          <p:cNvSpPr txBox="1">
            <a:spLocks noGrp="1"/>
          </p:cNvSpPr>
          <p:nvPr>
            <p:ph type="title"/>
          </p:nvPr>
        </p:nvSpPr>
        <p:spPr>
          <a:xfrm>
            <a:off x="311700" y="162725"/>
            <a:ext cx="8520600" cy="523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Take Photo of this slide</a:t>
            </a:r>
            <a:endParaRPr/>
          </a:p>
        </p:txBody>
      </p:sp>
      <p:sp>
        <p:nvSpPr>
          <p:cNvPr id="223" name="Google Shape;223;p41"/>
          <p:cNvSpPr txBox="1">
            <a:spLocks noGrp="1"/>
          </p:cNvSpPr>
          <p:nvPr>
            <p:ph type="body" idx="1"/>
          </p:nvPr>
        </p:nvSpPr>
        <p:spPr>
          <a:xfrm>
            <a:off x="311700" y="686225"/>
            <a:ext cx="8520600" cy="388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t>Mr. Peterson has asked that peer mentors walk with their mentees</a:t>
            </a:r>
            <a:r>
              <a:rPr lang="en" sz="2200" b="1"/>
              <a:t> ONLY out on the blacktop  OR in B3.</a:t>
            </a:r>
            <a:r>
              <a:rPr lang="en" sz="2200"/>
              <a:t>  Mr. Ferlazzo will get into trouble if you go somewhere else. </a:t>
            </a:r>
            <a:endParaRPr b="1">
              <a:solidFill>
                <a:srgbClr val="9900FF"/>
              </a:solidFill>
            </a:endParaRPr>
          </a:p>
          <a:p>
            <a:pPr marL="0" lvl="0" indent="0" algn="l" rtl="0">
              <a:spcBef>
                <a:spcPts val="1200"/>
              </a:spcBef>
              <a:spcAft>
                <a:spcPts val="0"/>
              </a:spcAft>
              <a:buNone/>
            </a:pPr>
            <a:r>
              <a:rPr lang="en" sz="1700">
                <a:solidFill>
                  <a:srgbClr val="0000FF"/>
                </a:solidFill>
              </a:rPr>
              <a:t>Today’s focus question (after asking them to share the high and low points of their past two weeks) is </a:t>
            </a:r>
            <a:endParaRPr sz="1700">
              <a:solidFill>
                <a:srgbClr val="0000FF"/>
              </a:solidFill>
            </a:endParaRPr>
          </a:p>
          <a:p>
            <a:pPr marL="0" lvl="0" indent="0" algn="l" rtl="0">
              <a:spcBef>
                <a:spcPts val="1200"/>
              </a:spcBef>
              <a:spcAft>
                <a:spcPts val="0"/>
              </a:spcAft>
              <a:buClr>
                <a:schemeClr val="dk1"/>
              </a:buClr>
              <a:buSzPts val="1100"/>
              <a:buFont typeface="Arial"/>
              <a:buNone/>
            </a:pPr>
            <a:r>
              <a:rPr lang="en" sz="2400" i="1">
                <a:solidFill>
                  <a:srgbClr val="980000"/>
                </a:solidFill>
              </a:rPr>
              <a:t>What are their grades, and what can the do between now and the end of the school year to bring their grades up?</a:t>
            </a:r>
            <a:endParaRPr sz="2800" i="1">
              <a:solidFill>
                <a:srgbClr val="980000"/>
              </a:solidFill>
            </a:endParaRPr>
          </a:p>
          <a:p>
            <a:pPr marL="0" lvl="0" indent="0" algn="l" rtl="0">
              <a:spcBef>
                <a:spcPts val="1200"/>
              </a:spcBef>
              <a:spcAft>
                <a:spcPts val="1200"/>
              </a:spcAft>
              <a:buNone/>
            </a:pPr>
            <a:r>
              <a:rPr lang="en" sz="2200">
                <a:solidFill>
                  <a:srgbClr val="4A86E8"/>
                </a:solidFill>
              </a:rPr>
              <a:t>Tell them about May 16th Pizza Party</a:t>
            </a:r>
            <a:endParaRPr sz="2200">
              <a:solidFill>
                <a:srgbClr val="4A86E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191700"/>
            <a:ext cx="8520600" cy="825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Remember: stay off your phone when being present to your mentee</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two weeks) is:</a:t>
            </a:r>
            <a:endParaRPr sz="2300">
              <a:solidFill>
                <a:srgbClr val="0000FF"/>
              </a:solidFill>
            </a:endParaRPr>
          </a:p>
          <a:p>
            <a:pPr marL="0" lvl="0" indent="0" algn="l" rtl="0">
              <a:spcBef>
                <a:spcPts val="1200"/>
              </a:spcBef>
              <a:spcAft>
                <a:spcPts val="0"/>
              </a:spcAft>
              <a:buNone/>
            </a:pPr>
            <a:r>
              <a:rPr lang="en" sz="2300" i="1">
                <a:solidFill>
                  <a:srgbClr val="980000"/>
                </a:solidFill>
              </a:rPr>
              <a:t>What are their grades in each class?  How do they feel about them?  What can they do to increase any ones that are not A’s?</a:t>
            </a:r>
            <a:endParaRPr sz="2300" i="1">
              <a:solidFill>
                <a:srgbClr val="980000"/>
              </a:solidFill>
            </a:endParaRPr>
          </a:p>
          <a:p>
            <a:pPr marL="0" lvl="0" indent="0" algn="l" rtl="0">
              <a:spcBef>
                <a:spcPts val="1200"/>
              </a:spcBef>
              <a:spcAft>
                <a:spcPts val="1200"/>
              </a:spcAft>
              <a:buNone/>
            </a:pPr>
            <a:r>
              <a:rPr lang="en" sz="2300" i="1">
                <a:solidFill>
                  <a:srgbClr val="980000"/>
                </a:solidFill>
              </a:rPr>
              <a:t>End by asking what are two things they are most looking forward to over the next two weeks</a:t>
            </a:r>
            <a:endParaRPr sz="2300" i="1">
              <a:solidFill>
                <a:srgbClr val="98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191700"/>
            <a:ext cx="8520600" cy="825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Remember: stay off your phone when being present to your mentee</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two weeks) is:</a:t>
            </a:r>
            <a:endParaRPr sz="2300">
              <a:solidFill>
                <a:srgbClr val="0000FF"/>
              </a:solidFill>
            </a:endParaRPr>
          </a:p>
          <a:p>
            <a:pPr marL="0" lvl="0" indent="0" algn="l" rtl="0">
              <a:spcBef>
                <a:spcPts val="1200"/>
              </a:spcBef>
              <a:spcAft>
                <a:spcPts val="0"/>
              </a:spcAft>
              <a:buNone/>
            </a:pPr>
            <a:r>
              <a:rPr lang="en" sz="2300" i="1">
                <a:solidFill>
                  <a:srgbClr val="980000"/>
                </a:solidFill>
              </a:rPr>
              <a:t>How are they feeling about the election results?</a:t>
            </a:r>
            <a:endParaRPr sz="2300" i="1">
              <a:solidFill>
                <a:srgbClr val="980000"/>
              </a:solidFill>
            </a:endParaRPr>
          </a:p>
          <a:p>
            <a:pPr marL="0" lvl="0" indent="0" algn="l" rtl="0">
              <a:spcBef>
                <a:spcPts val="1200"/>
              </a:spcBef>
              <a:spcAft>
                <a:spcPts val="1200"/>
              </a:spcAft>
              <a:buNone/>
            </a:pPr>
            <a:r>
              <a:rPr lang="en" sz="2300" i="1">
                <a:solidFill>
                  <a:srgbClr val="980000"/>
                </a:solidFill>
              </a:rPr>
              <a:t>End by asking what are two things they are most looking forward to over the next two weeks</a:t>
            </a:r>
            <a:endParaRPr sz="2300" i="1">
              <a:solidFill>
                <a:srgbClr val="9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191700"/>
            <a:ext cx="8520600" cy="825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Remember: stay off your phone when being present to your mentee &amp; do not enter any other classroom</a:t>
            </a:r>
            <a:endParaRPr/>
          </a:p>
        </p:txBody>
      </p:sp>
      <p:sp>
        <p:nvSpPr>
          <p:cNvPr id="79" name="Google Shape;79;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two weeks) is:</a:t>
            </a:r>
            <a:endParaRPr sz="2300">
              <a:solidFill>
                <a:srgbClr val="0000FF"/>
              </a:solidFill>
            </a:endParaRPr>
          </a:p>
          <a:p>
            <a:pPr marL="0" lvl="0" indent="0" algn="l" rtl="0">
              <a:spcBef>
                <a:spcPts val="1200"/>
              </a:spcBef>
              <a:spcAft>
                <a:spcPts val="0"/>
              </a:spcAft>
              <a:buNone/>
            </a:pPr>
            <a:r>
              <a:rPr lang="en" sz="2300" i="1">
                <a:solidFill>
                  <a:srgbClr val="980000"/>
                </a:solidFill>
              </a:rPr>
              <a:t>What were the most interesting things they learned during Career Day yesterday?</a:t>
            </a:r>
            <a:endParaRPr sz="2300" i="1">
              <a:solidFill>
                <a:srgbClr val="980000"/>
              </a:solidFill>
            </a:endParaRPr>
          </a:p>
          <a:p>
            <a:pPr marL="0" lvl="0" indent="0" algn="l" rtl="0">
              <a:spcBef>
                <a:spcPts val="1200"/>
              </a:spcBef>
              <a:spcAft>
                <a:spcPts val="1200"/>
              </a:spcAft>
              <a:buNone/>
            </a:pPr>
            <a:r>
              <a:rPr lang="en" sz="2300" i="1">
                <a:solidFill>
                  <a:srgbClr val="980000"/>
                </a:solidFill>
              </a:rPr>
              <a:t>End by asking what are two things they are most looking forward to over the next two weeks</a:t>
            </a:r>
            <a:endParaRPr sz="2300" i="1">
              <a:solidFill>
                <a:srgbClr val="9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191700"/>
            <a:ext cx="8520600" cy="825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Remember: stay off your phone when being present to your mentee &amp; do not enter any other classroom</a:t>
            </a:r>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or be in B3 if raining or cold</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two weeks) is:</a:t>
            </a:r>
            <a:endParaRPr sz="2300">
              <a:solidFill>
                <a:srgbClr val="0000FF"/>
              </a:solidFill>
            </a:endParaRPr>
          </a:p>
          <a:p>
            <a:pPr marL="0" lvl="0" indent="0" algn="l" rtl="0">
              <a:spcBef>
                <a:spcPts val="1200"/>
              </a:spcBef>
              <a:spcAft>
                <a:spcPts val="0"/>
              </a:spcAft>
              <a:buNone/>
            </a:pPr>
            <a:r>
              <a:rPr lang="en" sz="2300" i="1">
                <a:solidFill>
                  <a:srgbClr val="980000"/>
                </a:solidFill>
              </a:rPr>
              <a:t>What are their plans for Thanksgiving break?</a:t>
            </a:r>
            <a:endParaRPr sz="2300" i="1">
              <a:solidFill>
                <a:srgbClr val="980000"/>
              </a:solidFill>
            </a:endParaRPr>
          </a:p>
          <a:p>
            <a:pPr marL="0" lvl="0" indent="0" algn="l" rtl="0">
              <a:spcBef>
                <a:spcPts val="1200"/>
              </a:spcBef>
              <a:spcAft>
                <a:spcPts val="1200"/>
              </a:spcAft>
              <a:buClr>
                <a:schemeClr val="dk1"/>
              </a:buClr>
              <a:buSzPts val="1100"/>
              <a:buFont typeface="Arial"/>
              <a:buNone/>
            </a:pPr>
            <a:r>
              <a:rPr lang="en" sz="2300" i="1">
                <a:solidFill>
                  <a:srgbClr val="980000"/>
                </a:solidFill>
              </a:rPr>
              <a:t>End by asking what are two things they are most looking forward to over the next two weeks</a:t>
            </a:r>
            <a:endParaRPr sz="2300" i="1">
              <a:solidFill>
                <a:srgbClr val="9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a:t>
            </a:r>
            <a:endParaRPr/>
          </a:p>
        </p:txBody>
      </p:sp>
      <p:sp>
        <p:nvSpPr>
          <p:cNvPr id="91" name="Google Shape;91;p19"/>
          <p:cNvSpPr txBox="1">
            <a:spLocks noGrp="1"/>
          </p:cNvSpPr>
          <p:nvPr>
            <p:ph type="body" idx="1"/>
          </p:nvPr>
        </p:nvSpPr>
        <p:spPr>
          <a:xfrm>
            <a:off x="311700" y="948900"/>
            <a:ext cx="8520600" cy="362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to keep the halls clear.  </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0"/>
              </a:spcAft>
              <a:buNone/>
            </a:pPr>
            <a:r>
              <a:rPr lang="en" sz="2300" i="1">
                <a:solidFill>
                  <a:srgbClr val="980000"/>
                </a:solidFill>
              </a:rPr>
              <a:t>Ask how their Thanksgiving break went.  Then, what are some challenges they are facing outside of school that are affecting their work in school? </a:t>
            </a:r>
            <a:endParaRPr sz="2300" i="1">
              <a:solidFill>
                <a:srgbClr val="980000"/>
              </a:solidFill>
            </a:endParaRPr>
          </a:p>
          <a:p>
            <a:pPr marL="0" lvl="0" indent="0" algn="l" rtl="0">
              <a:spcBef>
                <a:spcPts val="1200"/>
              </a:spcBef>
              <a:spcAft>
                <a:spcPts val="1200"/>
              </a:spcAft>
              <a:buNone/>
            </a:pPr>
            <a:r>
              <a:rPr lang="en" sz="2300" i="1">
                <a:solidFill>
                  <a:srgbClr val="980000"/>
                </a:solidFill>
              </a:rPr>
              <a:t>End by asking what are two things they are most looking forward to over the next two weeks </a:t>
            </a:r>
            <a:endParaRPr sz="2300" i="1">
              <a:solidFill>
                <a:srgbClr val="98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0"/>
            <a:ext cx="8520600" cy="469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a:t>
            </a:r>
            <a:endParaRPr/>
          </a:p>
        </p:txBody>
      </p:sp>
      <p:sp>
        <p:nvSpPr>
          <p:cNvPr id="97" name="Google Shape;97;p20"/>
          <p:cNvSpPr txBox="1">
            <a:spLocks noGrp="1"/>
          </p:cNvSpPr>
          <p:nvPr>
            <p:ph type="body" idx="1"/>
          </p:nvPr>
        </p:nvSpPr>
        <p:spPr>
          <a:xfrm>
            <a:off x="311700" y="469800"/>
            <a:ext cx="8520600" cy="4099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or, if it’s raining or too cold, in B3, to keep the halls clear.</a:t>
            </a:r>
            <a:endParaRPr sz="2300"/>
          </a:p>
          <a:p>
            <a:pPr marL="0" lvl="0" indent="0" algn="l" rtl="0">
              <a:spcBef>
                <a:spcPts val="1200"/>
              </a:spcBef>
              <a:spcAft>
                <a:spcPts val="0"/>
              </a:spcAft>
              <a:buNone/>
            </a:pPr>
            <a:r>
              <a:rPr lang="en" sz="2000">
                <a:solidFill>
                  <a:srgbClr val="0000FF"/>
                </a:solidFill>
              </a:rPr>
              <a:t>Today’s focus question (after asking them to share the high and low points of their past week) is:</a:t>
            </a:r>
            <a:endParaRPr sz="2000">
              <a:solidFill>
                <a:srgbClr val="0000FF"/>
              </a:solidFill>
            </a:endParaRPr>
          </a:p>
          <a:p>
            <a:pPr marL="0" lvl="0" indent="0" algn="l" rtl="0">
              <a:spcBef>
                <a:spcPts val="1200"/>
              </a:spcBef>
              <a:spcAft>
                <a:spcPts val="0"/>
              </a:spcAft>
              <a:buNone/>
            </a:pPr>
            <a:r>
              <a:rPr lang="en" sz="2000" i="1">
                <a:solidFill>
                  <a:srgbClr val="980000"/>
                </a:solidFill>
              </a:rPr>
              <a:t>The holidays can be stressful for many people.  How are they feeling about the holiday season - are they looking forward to it or do they feel stressed?  Or both?  If it might be stressful, what can they do to make it less stressful?</a:t>
            </a:r>
            <a:endParaRPr sz="2000" i="1">
              <a:solidFill>
                <a:srgbClr val="980000"/>
              </a:solidFill>
            </a:endParaRPr>
          </a:p>
          <a:p>
            <a:pPr marL="0" lvl="0" indent="0" algn="l" rtl="0">
              <a:spcBef>
                <a:spcPts val="1200"/>
              </a:spcBef>
              <a:spcAft>
                <a:spcPts val="1200"/>
              </a:spcAft>
              <a:buClr>
                <a:schemeClr val="dk1"/>
              </a:buClr>
              <a:buSzPts val="1100"/>
              <a:buFont typeface="Arial"/>
              <a:buNone/>
            </a:pPr>
            <a:r>
              <a:rPr lang="en" sz="2300" i="1">
                <a:solidFill>
                  <a:srgbClr val="980000"/>
                </a:solidFill>
              </a:rPr>
              <a:t>End by asking what are two things they are most looking forward to over the next two weeks </a:t>
            </a:r>
            <a:endParaRPr sz="2000" i="1">
              <a:solidFill>
                <a:srgbClr val="9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Peer mentors to the other room - Submit Your Exhibitions!</a:t>
            </a:r>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Mr. Peterson has asked that peer mentors walk with their mentees ONLY out on the blacktop and keep the halls clear.</a:t>
            </a:r>
            <a:endParaRPr sz="2300"/>
          </a:p>
          <a:p>
            <a:pPr marL="0" lvl="0" indent="0" algn="l" rtl="0">
              <a:spcBef>
                <a:spcPts val="1200"/>
              </a:spcBef>
              <a:spcAft>
                <a:spcPts val="0"/>
              </a:spcAft>
              <a:buNone/>
            </a:pPr>
            <a:r>
              <a:rPr lang="en" sz="2300">
                <a:solidFill>
                  <a:srgbClr val="0000FF"/>
                </a:solidFill>
              </a:rPr>
              <a:t>Today’s focus question (after asking them to share the high and low points of their past week) is:</a:t>
            </a:r>
            <a:endParaRPr sz="2300">
              <a:solidFill>
                <a:srgbClr val="0000FF"/>
              </a:solidFill>
            </a:endParaRPr>
          </a:p>
          <a:p>
            <a:pPr marL="0" lvl="0" indent="0" algn="l" rtl="0">
              <a:spcBef>
                <a:spcPts val="1200"/>
              </a:spcBef>
              <a:spcAft>
                <a:spcPts val="0"/>
              </a:spcAft>
              <a:buNone/>
            </a:pPr>
            <a:r>
              <a:rPr lang="en" sz="2300" i="1">
                <a:solidFill>
                  <a:srgbClr val="980000"/>
                </a:solidFill>
              </a:rPr>
              <a:t>What will they be doing over the next two weeks?  What is one thing they can do to make sure they return to school in a positive frame of mind?</a:t>
            </a:r>
            <a:endParaRPr sz="2300" i="1">
              <a:solidFill>
                <a:srgbClr val="980000"/>
              </a:solidFill>
            </a:endParaRPr>
          </a:p>
          <a:p>
            <a:pPr marL="0" lvl="0" indent="0" algn="l" rtl="0">
              <a:spcBef>
                <a:spcPts val="1200"/>
              </a:spcBef>
              <a:spcAft>
                <a:spcPts val="1200"/>
              </a:spcAft>
              <a:buNone/>
            </a:pPr>
            <a:endParaRPr sz="2300" i="1">
              <a:solidFill>
                <a:srgbClr val="98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3107</Words>
  <Application>Microsoft Office PowerPoint</Application>
  <PresentationFormat>On-screen Show (16:9)</PresentationFormat>
  <Paragraphs>138</Paragraphs>
  <Slides>29</Slides>
  <Notes>29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29</vt:i4>
      </vt:variant>
    </vt:vector>
  </HeadingPairs>
  <TitlesOfParts>
    <vt:vector size="31" baseType="lpstr">
      <vt:lpstr>Arial</vt:lpstr>
      <vt:lpstr>Simple Light</vt:lpstr>
      <vt:lpstr>Peer mentors to the other room - Take a Photo of this slide!</vt:lpstr>
      <vt:lpstr>Peer mentors to the other room - Take a Photo of this slide!</vt:lpstr>
      <vt:lpstr>Peer mentors to the other room - Remember: stay off your phone when being present to your mentee</vt:lpstr>
      <vt:lpstr>Peer mentors to the other room - Remember: stay off your phone when being present to your mentee</vt:lpstr>
      <vt:lpstr>Remember: stay off your phone when being present to your mentee &amp; do not enter any other classroom</vt:lpstr>
      <vt:lpstr>Remember: stay off your phone when being present to your mentee &amp; do not enter any other classroom</vt:lpstr>
      <vt:lpstr>Peer mentors to the other room</vt:lpstr>
      <vt:lpstr>Peer mentors </vt:lpstr>
      <vt:lpstr>Peer mentors to the other room - Submit Your Exhibitions!</vt:lpstr>
      <vt:lpstr>Peer mentors to the other room</vt:lpstr>
      <vt:lpstr>Peer mentors to the other room</vt:lpstr>
      <vt:lpstr>Peer mentors - if have a D or F, you must stay in class and work on missing assignments</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vt:lpstr>
      <vt:lpstr>Peer mentors to the other room - Take Photo of this slide</vt:lpstr>
      <vt:lpstr>Peer mentors to the other room - Take Photo of this slide</vt:lpstr>
      <vt:lpstr>Peer mentors to the other room - Take Photo of this slide</vt:lpstr>
      <vt:lpstr>Peer mentors to the other room - Take Photo of this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Larry</dc:creator>
  <cp:lastModifiedBy>Larry Ferlazzo</cp:lastModifiedBy>
  <cp:revision>1</cp:revision>
  <dcterms:modified xsi:type="dcterms:W3CDTF">2025-02-18T00:31:16Z</dcterms:modified>
</cp:coreProperties>
</file>